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47" r:id="rId5"/>
    <p:sldId id="296" r:id="rId6"/>
    <p:sldId id="349" r:id="rId7"/>
    <p:sldId id="350" r:id="rId8"/>
    <p:sldId id="332" r:id="rId9"/>
    <p:sldId id="302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EB81"/>
    <a:srgbClr val="E6DCFF"/>
    <a:srgbClr val="0041F0"/>
    <a:srgbClr val="DCAFFF"/>
    <a:srgbClr val="FF50A0"/>
    <a:srgbClr val="FF3246"/>
    <a:srgbClr val="00FFFF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6327" autoAdjust="0"/>
  </p:normalViewPr>
  <p:slideViewPr>
    <p:cSldViewPr snapToGrid="0" showGuides="1">
      <p:cViewPr varScale="1">
        <p:scale>
          <a:sx n="138" d="100"/>
          <a:sy n="138" d="100"/>
        </p:scale>
        <p:origin x="176" y="5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10/18/22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Arial" panose="020B0604020202020204" pitchFamily="34" charset="0"/>
      <a:buChar char="•"/>
      <a:defRPr sz="1000">
        <a:latin typeface="+mn-lt"/>
      </a:defRPr>
    </a:lvl2pPr>
    <a:lvl3pPr marL="342900" indent="-112713" algn="l">
      <a:buFont typeface="Arial" panose="020B0604020202020204" pitchFamily="34" charset="0"/>
      <a:buChar char="•"/>
      <a:defRPr sz="900">
        <a:latin typeface="+mn-lt"/>
      </a:defRPr>
    </a:lvl3pPr>
    <a:lvl4pPr marL="460375" indent="-112713" algn="l">
      <a:buFont typeface="Arial" panose="020B0604020202020204" pitchFamily="34" charset="0"/>
      <a:buChar char="•"/>
      <a:defRPr sz="800">
        <a:latin typeface="+mn-lt"/>
      </a:defRPr>
    </a:lvl4pPr>
    <a:lvl5pPr marL="571500" indent="-112713" algn="l">
      <a:buFont typeface="Arial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56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Strutturale</a:t>
            </a:r>
          </a:p>
          <a:p>
            <a:endParaRPr lang="it-IT" dirty="0"/>
          </a:p>
          <a:p>
            <a:r>
              <a:rPr lang="it-IT" dirty="0"/>
              <a:t>Dividere il codice in parti più piccole e riutilizzabili</a:t>
            </a:r>
          </a:p>
          <a:p>
            <a:endParaRPr lang="it-IT" dirty="0"/>
          </a:p>
          <a:p>
            <a:r>
              <a:rPr lang="it-IT" dirty="0"/>
              <a:t>Le dichiarazioni effettuate nel modulo sono </a:t>
            </a:r>
            <a:r>
              <a:rPr lang="it-IT" dirty="0" err="1"/>
              <a:t>scoped</a:t>
            </a:r>
            <a:r>
              <a:rPr lang="it-IT" dirty="0"/>
              <a:t> a quel modulo. Eventuali variabili con lo stesso nome non generano problemi.</a:t>
            </a:r>
          </a:p>
          <a:p>
            <a:endParaRPr lang="it-IT" dirty="0"/>
          </a:p>
          <a:p>
            <a:r>
              <a:rPr lang="it-IT" dirty="0"/>
              <a:t>Sono </a:t>
            </a:r>
            <a:r>
              <a:rPr lang="it-IT" dirty="0" err="1"/>
              <a:t>built</a:t>
            </a:r>
            <a:r>
              <a:rPr lang="it-IT" dirty="0"/>
              <a:t>-in in </a:t>
            </a:r>
            <a:r>
              <a:rPr lang="it-IT" dirty="0" err="1"/>
              <a:t>js</a:t>
            </a:r>
            <a:r>
              <a:rPr lang="it-IT" dirty="0"/>
              <a:t> da es2015</a:t>
            </a:r>
          </a:p>
          <a:p>
            <a:endParaRPr lang="it-IT" dirty="0"/>
          </a:p>
          <a:p>
            <a:r>
              <a:rPr lang="it-IT" dirty="0"/>
              <a:t>export/import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2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Creazionale</a:t>
            </a:r>
            <a:endParaRPr lang="it-IT" dirty="0"/>
          </a:p>
          <a:p>
            <a:endParaRPr lang="it-IT" dirty="0"/>
          </a:p>
          <a:p>
            <a:r>
              <a:rPr lang="it-IT" dirty="0"/>
              <a:t>Oggetti utilizzati per aggiungere funzionalità ad altri oggetti o classi e non possono essere utilizzati da soli</a:t>
            </a:r>
          </a:p>
          <a:p>
            <a:endParaRPr lang="it-IT" dirty="0"/>
          </a:p>
          <a:p>
            <a:r>
              <a:rPr lang="it-IT" dirty="0"/>
              <a:t>INHERITANCE: </a:t>
            </a:r>
            <a:r>
              <a:rPr lang="it-IT" dirty="0" err="1"/>
              <a:t>Object.assign</a:t>
            </a:r>
            <a:r>
              <a:rPr lang="it-IT" dirty="0"/>
              <a:t>(</a:t>
            </a:r>
            <a:r>
              <a:rPr lang="it-IT" dirty="0" err="1"/>
              <a:t>Class.prototype</a:t>
            </a:r>
            <a:r>
              <a:rPr lang="it-IT" dirty="0"/>
              <a:t>, </a:t>
            </a:r>
            <a:r>
              <a:rPr lang="it-IT" dirty="0" err="1"/>
              <a:t>mixin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HERITANCE: la funzione passata può utilizzare l'oggetto </a:t>
            </a:r>
            <a:r>
              <a:rPr lang="it-IT" dirty="0" err="1"/>
              <a:t>super.metodo</a:t>
            </a:r>
            <a:r>
              <a:rPr lang="it-IT" dirty="0"/>
              <a:t>() per ereditare il metodo dell'oggetto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Comportamentale</a:t>
            </a:r>
          </a:p>
          <a:p>
            <a:endParaRPr lang="it-IT" dirty="0"/>
          </a:p>
          <a:p>
            <a:r>
              <a:rPr lang="it-IT" dirty="0"/>
              <a:t>Un oggetto centrale che mette in comunicazione diversi oggetti che tra loro non sono collegati</a:t>
            </a:r>
          </a:p>
          <a:p>
            <a:endParaRPr lang="it-IT" dirty="0"/>
          </a:p>
          <a:p>
            <a:r>
              <a:rPr lang="it-IT" dirty="0"/>
              <a:t>Esempio della </a:t>
            </a:r>
            <a:r>
              <a:rPr lang="it-IT" dirty="0" err="1"/>
              <a:t>chatroom</a:t>
            </a:r>
            <a:r>
              <a:rPr lang="it-IT" dirty="0"/>
              <a:t>: comunica messaggi degli utenti (che vengono istanziati con l'oggetto </a:t>
            </a:r>
            <a:r>
              <a:rPr lang="it-IT" dirty="0" err="1"/>
              <a:t>classRoom</a:t>
            </a:r>
            <a:r>
              <a:rPr lang="it-IT" dirty="0"/>
              <a:t>) modificando lo stato dell'oggetto </a:t>
            </a:r>
            <a:r>
              <a:rPr lang="it-IT" dirty="0" err="1"/>
              <a:t>classRoom</a:t>
            </a:r>
            <a:r>
              <a:rPr lang="it-IT" dirty="0"/>
              <a:t>, dell'utente e logga il risultato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67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Strutturale</a:t>
            </a:r>
          </a:p>
          <a:p>
            <a:endParaRPr lang="it-IT" dirty="0"/>
          </a:p>
          <a:p>
            <a:r>
              <a:rPr lang="it-IT" dirty="0"/>
              <a:t>Ridurre il consumo di memoria riutilizzando la stessa istanza quando si lavora con oggetti simili</a:t>
            </a:r>
          </a:p>
          <a:p>
            <a:endParaRPr lang="it-IT" dirty="0"/>
          </a:p>
          <a:p>
            <a:r>
              <a:rPr lang="it-IT" dirty="0"/>
              <a:t>Esempio libreria: avendo una mappa di libri e un array di copie, per tante copie di uno stesso libro, verrà creata un'istanza solo per ogni libro nuovo</a:t>
            </a:r>
          </a:p>
          <a:p>
            <a:endParaRPr lang="it-IT" dirty="0"/>
          </a:p>
          <a:p>
            <a:r>
              <a:rPr lang="it-IT" dirty="0"/>
              <a:t>L'array di libri </a:t>
            </a:r>
            <a:r>
              <a:rPr lang="it-IT" dirty="0" err="1"/>
              <a:t>conterra</a:t>
            </a:r>
            <a:r>
              <a:rPr lang="it-IT" dirty="0"/>
              <a:t> la stessa istanza di quel libro ripetuta per ogni copia </a:t>
            </a:r>
          </a:p>
          <a:p>
            <a:endParaRPr lang="it-IT" dirty="0"/>
          </a:p>
          <a:p>
            <a:r>
              <a:rPr lang="it-IT" dirty="0"/>
              <a:t>Riduce molto il consumo di RAM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9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Creazionale</a:t>
            </a:r>
            <a:endParaRPr lang="it-IT" dirty="0"/>
          </a:p>
          <a:p>
            <a:endParaRPr lang="it-IT" dirty="0"/>
          </a:p>
          <a:p>
            <a:r>
              <a:rPr lang="it-IT" dirty="0"/>
              <a:t>Una </a:t>
            </a:r>
            <a:r>
              <a:rPr lang="it-IT" dirty="0" err="1"/>
              <a:t>factory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permette la creazione di un oggetto senza la necessità di utilizzare la keyword new</a:t>
            </a:r>
          </a:p>
          <a:p>
            <a:endParaRPr lang="it-IT" dirty="0"/>
          </a:p>
          <a:p>
            <a:r>
              <a:rPr lang="it-IT" dirty="0"/>
              <a:t>La funzione prende in input dei dati parametri e restituisce sempre un oggetto con un tipo predeterminato</a:t>
            </a:r>
          </a:p>
          <a:p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js</a:t>
            </a:r>
            <a:r>
              <a:rPr lang="it-IT" dirty="0"/>
              <a:t>, </a:t>
            </a:r>
            <a:r>
              <a:rPr lang="it-IT" dirty="0" err="1"/>
              <a:t>sopratutto</a:t>
            </a:r>
            <a:r>
              <a:rPr lang="it-IT" dirty="0"/>
              <a:t> da es6 (ritorno implicito), è molto semplice l'utilizzo di questo pattern, tuttavia solitamente è più </a:t>
            </a:r>
            <a:r>
              <a:rPr lang="it-IT" dirty="0" err="1"/>
              <a:t>effficiente</a:t>
            </a:r>
            <a:r>
              <a:rPr lang="it-IT" dirty="0"/>
              <a:t> creare nuove istanze di un oggetto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16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Comportamentale</a:t>
            </a:r>
          </a:p>
          <a:p>
            <a:endParaRPr lang="it-IT" dirty="0"/>
          </a:p>
          <a:p>
            <a:r>
              <a:rPr lang="it-IT" dirty="0"/>
              <a:t>Permette di separare l'oggetto che esegue determinati task dall'oggetto che ne chiama il metodo</a:t>
            </a:r>
          </a:p>
          <a:p>
            <a:endParaRPr lang="it-IT" dirty="0"/>
          </a:p>
          <a:p>
            <a:r>
              <a:rPr lang="it-IT" dirty="0"/>
              <a:t>è particolarmente utile quando, all'interno dell'applicazione, il metodo che modifica il valore di un'istanza può essere chiamato in molteplici punti diversi e una sua modifica causerebbe la riscrittura di molte parti del codice</a:t>
            </a:r>
          </a:p>
          <a:p>
            <a:endParaRPr lang="it-IT" dirty="0"/>
          </a:p>
          <a:p>
            <a:r>
              <a:rPr lang="it-IT" dirty="0"/>
              <a:t>-classe con l'istanza</a:t>
            </a:r>
          </a:p>
          <a:p>
            <a:r>
              <a:rPr lang="it-IT" dirty="0"/>
              <a:t>-classe con l'istanza del comando</a:t>
            </a:r>
          </a:p>
          <a:p>
            <a:r>
              <a:rPr lang="it-IT" dirty="0"/>
              <a:t>-utilizzo del metodo </a:t>
            </a:r>
            <a:r>
              <a:rPr lang="it-IT" dirty="0" err="1"/>
              <a:t>execute</a:t>
            </a:r>
            <a:r>
              <a:rPr lang="it-IT" dirty="0"/>
              <a:t> dell'istanza principale passando come argomento l'istanza del comando desiderato</a:t>
            </a:r>
          </a:p>
          <a:p>
            <a:endParaRPr lang="it-IT" dirty="0"/>
          </a:p>
          <a:p>
            <a:r>
              <a:rPr lang="it-IT" dirty="0"/>
              <a:t>Casi d'uso limitati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95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GIF</a:t>
            </a:r>
          </a:p>
          <a:p>
            <a:endParaRPr lang="it-IT" dirty="0"/>
          </a:p>
          <a:p>
            <a:r>
              <a:rPr lang="it-IT" dirty="0"/>
              <a:t>Possibilità generate dall'impiego dei pattern</a:t>
            </a:r>
          </a:p>
          <a:p>
            <a:endParaRPr lang="it-IT" dirty="0"/>
          </a:p>
          <a:p>
            <a:r>
              <a:rPr lang="it-IT" dirty="0"/>
              <a:t>Utilizzo quotidiano implicito di molti di pattern presentati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5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Analisi del nome</a:t>
            </a:r>
          </a:p>
          <a:p>
            <a:endParaRPr lang="it-IT" dirty="0"/>
          </a:p>
          <a:p>
            <a:r>
              <a:rPr lang="it-IT" dirty="0"/>
              <a:t>Soluzioni progettuali generali ad un problema ricorrente</a:t>
            </a:r>
          </a:p>
          <a:p>
            <a:endParaRPr lang="it-IT" dirty="0"/>
          </a:p>
          <a:p>
            <a:r>
              <a:rPr lang="it-IT" dirty="0"/>
              <a:t>Non è un design finale o un set di istruzioni che possono essere trasformate direttamente in codice, ma un template da applicare al caso d'uso</a:t>
            </a:r>
          </a:p>
          <a:p>
            <a:endParaRPr lang="it-IT" dirty="0"/>
          </a:p>
          <a:p>
            <a:r>
              <a:rPr lang="it-IT" dirty="0"/>
              <a:t>Framework </a:t>
            </a:r>
            <a:r>
              <a:rPr lang="it-IT" dirty="0" err="1"/>
              <a:t>agnostic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(di questa presentazione)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6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Velocizzare lo sviluppo tramite l'impiego di paradigmi di sviluppo già collaudati </a:t>
            </a:r>
          </a:p>
          <a:p>
            <a:endParaRPr lang="it-IT" dirty="0"/>
          </a:p>
          <a:p>
            <a:r>
              <a:rPr lang="it-IT" dirty="0"/>
              <a:t>Riduzione del debito tecnico: usare un pattern collaudato oggi per non aumentare esponenzialmente la complessità di risoluzione di un problema domani, all'aumentare della complessità delle specifiche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0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Creazionali</a:t>
            </a:r>
            <a:r>
              <a:rPr lang="it-IT" dirty="0"/>
              <a:t>: rispondono al problema di creazione di un oggetto proponendo soluzioni per il riutilizzo del codice al momento della creazione di un'istanza</a:t>
            </a:r>
          </a:p>
          <a:p>
            <a:endParaRPr lang="it-IT" dirty="0"/>
          </a:p>
          <a:p>
            <a:r>
              <a:rPr lang="it-IT" dirty="0"/>
              <a:t>Strutturali: rispondo al problema di progettazione della struttura di un oggetto, ovvero a come l'oggetto sarà costruito</a:t>
            </a:r>
          </a:p>
          <a:p>
            <a:endParaRPr lang="it-IT" dirty="0"/>
          </a:p>
          <a:p>
            <a:r>
              <a:rPr lang="it-IT" dirty="0"/>
              <a:t>Comportamentali: rispondo al problema di far comunicare gli oggetti tra loro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4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55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Creazionale</a:t>
            </a:r>
            <a:endParaRPr lang="it-IT" dirty="0"/>
          </a:p>
          <a:p>
            <a:endParaRPr lang="it-IT" dirty="0"/>
          </a:p>
          <a:p>
            <a:r>
              <a:rPr lang="it-IT" dirty="0"/>
              <a:t>Unica istanza di una classe condivisa per tutta l'applicazione</a:t>
            </a:r>
          </a:p>
          <a:p>
            <a:endParaRPr lang="it-IT" dirty="0"/>
          </a:p>
          <a:p>
            <a:r>
              <a:rPr lang="it-IT" dirty="0" err="1"/>
              <a:t>Antipattern</a:t>
            </a:r>
            <a:endParaRPr lang="it-IT" dirty="0"/>
          </a:p>
          <a:p>
            <a:endParaRPr lang="it-IT" dirty="0"/>
          </a:p>
          <a:p>
            <a:r>
              <a:rPr lang="it-IT" dirty="0"/>
              <a:t>Variabile </a:t>
            </a:r>
            <a:r>
              <a:rPr lang="it-IT" dirty="0" err="1"/>
              <a:t>instance</a:t>
            </a:r>
            <a:r>
              <a:rPr lang="it-IT" dirty="0"/>
              <a:t> inizializzata nel </a:t>
            </a:r>
            <a:r>
              <a:rPr lang="it-IT" dirty="0" err="1"/>
              <a:t>constructor</a:t>
            </a:r>
            <a:r>
              <a:rPr lang="it-IT" dirty="0"/>
              <a:t> della classe</a:t>
            </a:r>
          </a:p>
          <a:p>
            <a:endParaRPr lang="it-IT" dirty="0"/>
          </a:p>
          <a:p>
            <a:r>
              <a:rPr lang="it-IT" dirty="0"/>
              <a:t>In alcuni linguaggi a oggetti è necessario creare classi a partire dagli oggetti, non il caso di </a:t>
            </a:r>
            <a:r>
              <a:rPr lang="it-IT" dirty="0" err="1"/>
              <a:t>js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Object.freeze</a:t>
            </a:r>
            <a:r>
              <a:rPr lang="it-IT" dirty="0"/>
              <a:t>() - immutabilità durante il consumo </a:t>
            </a:r>
          </a:p>
          <a:p>
            <a:endParaRPr lang="it-IT" dirty="0"/>
          </a:p>
          <a:p>
            <a:r>
              <a:rPr lang="it-IT" dirty="0"/>
              <a:t>State manager: </a:t>
            </a:r>
            <a:r>
              <a:rPr lang="it-IT" b="0" i="0" dirty="0">
                <a:solidFill>
                  <a:srgbClr val="333333"/>
                </a:solidFill>
                <a:effectLst/>
                <a:latin typeface="Inter UI"/>
              </a:rPr>
              <a:t>questi tool utilizzano uno stato immutabile, a differenza dei singleton. Solo pure funzioni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Inter UI"/>
              </a:rPr>
              <a:t>redux</a:t>
            </a:r>
            <a:r>
              <a:rPr lang="it-IT" b="0" i="0" dirty="0">
                <a:solidFill>
                  <a:srgbClr val="333333"/>
                </a:solidFill>
                <a:effectLst/>
                <a:latin typeface="Inter UI"/>
              </a:rPr>
              <a:t> possono modificare lo stato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42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Strutturale</a:t>
            </a:r>
          </a:p>
          <a:p>
            <a:endParaRPr lang="it-IT" dirty="0"/>
          </a:p>
          <a:p>
            <a:r>
              <a:rPr lang="it-IT" dirty="0"/>
              <a:t>Interagire con un oggetto in modo controllato (validazioni)</a:t>
            </a:r>
          </a:p>
          <a:p>
            <a:endParaRPr lang="it-IT" dirty="0"/>
          </a:p>
          <a:p>
            <a:r>
              <a:rPr lang="it-IT" dirty="0"/>
              <a:t>Proxy </a:t>
            </a:r>
            <a:r>
              <a:rPr lang="it-IT" dirty="0" err="1"/>
              <a:t>object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Handler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Reflect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5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Creazionale</a:t>
            </a:r>
            <a:endParaRPr lang="it-IT" dirty="0"/>
          </a:p>
          <a:p>
            <a:endParaRPr lang="it-IT" dirty="0"/>
          </a:p>
          <a:p>
            <a:r>
              <a:rPr lang="it-IT" dirty="0"/>
              <a:t>Condividere proprietà tramite oggetti dello stesso tipo attraverso l'ereditarietà</a:t>
            </a:r>
          </a:p>
          <a:p>
            <a:endParaRPr lang="it-IT" dirty="0"/>
          </a:p>
          <a:p>
            <a:r>
              <a:rPr lang="it-IT" dirty="0"/>
              <a:t>Nativo in </a:t>
            </a:r>
            <a:r>
              <a:rPr lang="it-IT" dirty="0" err="1"/>
              <a:t>js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Prototype</a:t>
            </a:r>
            <a:r>
              <a:rPr lang="it-IT" dirty="0"/>
              <a:t>, __proto__, </a:t>
            </a:r>
            <a:r>
              <a:rPr lang="it-IT" dirty="0" err="1"/>
              <a:t>Object.getPrototypeOf</a:t>
            </a:r>
            <a:r>
              <a:rPr lang="it-IT" dirty="0"/>
              <a:t>()</a:t>
            </a:r>
          </a:p>
          <a:p>
            <a:endParaRPr lang="it-IT" dirty="0"/>
          </a:p>
          <a:p>
            <a:r>
              <a:rPr lang="it-IT" dirty="0" err="1"/>
              <a:t>Object.create</a:t>
            </a:r>
            <a:r>
              <a:rPr lang="it-IT" dirty="0"/>
              <a:t>() : prende lo stesso </a:t>
            </a:r>
            <a:r>
              <a:rPr lang="it-IT" dirty="0" err="1"/>
              <a:t>prototype</a:t>
            </a:r>
            <a:r>
              <a:rPr lang="it-IT" dirty="0"/>
              <a:t> dell'oggetto passato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00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Comportamentale</a:t>
            </a:r>
          </a:p>
          <a:p>
            <a:endParaRPr lang="it-IT" dirty="0"/>
          </a:p>
          <a:p>
            <a:r>
              <a:rPr lang="it-IT" dirty="0"/>
              <a:t>Notificare i </a:t>
            </a:r>
            <a:r>
              <a:rPr lang="it-IT" dirty="0" err="1"/>
              <a:t>subscriber</a:t>
            </a:r>
            <a:r>
              <a:rPr lang="it-IT" dirty="0"/>
              <a:t> dell'occorrenza di un evento</a:t>
            </a:r>
          </a:p>
          <a:p>
            <a:endParaRPr lang="it-IT" dirty="0"/>
          </a:p>
          <a:p>
            <a:r>
              <a:rPr lang="it-IT" dirty="0" err="1"/>
              <a:t>Reactive</a:t>
            </a:r>
            <a:r>
              <a:rPr lang="it-IT" dirty="0"/>
              <a:t> programming</a:t>
            </a:r>
          </a:p>
          <a:p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observer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subscribe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unsubscribe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notify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5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914400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cc_Tech_Logo_WH" descr="Accenture Technology wordmark in white">
            <a:extLst>
              <a:ext uri="{FF2B5EF4-FFF2-40B4-BE49-F238E27FC236}">
                <a16:creationId xmlns:a16="http://schemas.microsoft.com/office/drawing/2014/main" id="{4A752D4E-AD1E-42E9-8769-72ECE82D70C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91812" y="593650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880" userDrawn="1">
          <p15:clr>
            <a:srgbClr val="C35EA4"/>
          </p15:clr>
        </p15:guide>
        <p15:guide id="4" orient="horz" pos="2162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0" name="Acc_Tech_Logo_WH" descr="Accenture Technology wordmark in black">
            <a:extLst>
              <a:ext uri="{FF2B5EF4-FFF2-40B4-BE49-F238E27FC236}">
                <a16:creationId xmlns:a16="http://schemas.microsoft.com/office/drawing/2014/main" id="{1456A933-EDC7-4B59-AECB-B286941BC5F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Palatino Linotype 24pt</a:t>
            </a:r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Palatino Linotype 24pt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Palatino Linotype 24pt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</a:t>
            </a:r>
            <a:r>
              <a:rPr lang="en-GB" dirty="0"/>
              <a:t>in Palatino Linotype 24pt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/>
            </a:lvl2pPr>
            <a:lvl3pPr marL="457200">
              <a:buFont typeface="Arial" panose="020B0503030202060203" pitchFamily="34" charset="0"/>
              <a:buChar char="–"/>
              <a:defRPr sz="1800"/>
            </a:lvl3pPr>
            <a:lvl4pPr marL="685800">
              <a:buFont typeface="Arial" panose="020B0604020202020204" pitchFamily="34" charset="0"/>
              <a:buChar char="•"/>
              <a:defRPr sz="1600"/>
            </a:lvl4pPr>
            <a:lvl5pPr marL="914400">
              <a:buFont typeface="Arial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 dirty="0"/>
              <a:t>Place sub-headline here in Palatino Linotype 24pt, indent for other levels</a:t>
            </a:r>
            <a:endParaRPr lang="en-US" dirty="0"/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1005840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Acc_Tech_Logo_WH" descr="Accenture Technology wordmark in white">
            <a:extLst>
              <a:ext uri="{FF2B5EF4-FFF2-40B4-BE49-F238E27FC236}">
                <a16:creationId xmlns:a16="http://schemas.microsoft.com/office/drawing/2014/main" id="{35E7E520-C570-49C1-91E7-29EF8893719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91812" y="593650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  <p15:guide id="4" orient="horz" pos="947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Alt) 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GB" dirty="0"/>
              <a:t>Place subtitle here in Palatino Linotype 20pt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6FB760-AEF8-46F8-B73E-B0A537402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4156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B9165B01-6544-4059-9AE2-42F4426A03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0358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EB2E96CC-0F77-4F5D-A96C-5243BDB51C0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86560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D003B29-C8CB-4629-BF53-F5AEBE6FAE2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2762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49BB6C55-F8C8-4B99-843F-9A6047B7A3E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570872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047CF-EEDD-49CC-9871-80D6EF57FEB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9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accent2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/>
            </a:lvl2pPr>
            <a:lvl3pPr marL="457200">
              <a:buFont typeface="Arial" panose="020B0503030202060203" pitchFamily="34" charset="0"/>
              <a:buChar char="–"/>
              <a:defRPr sz="1800"/>
            </a:lvl3pPr>
            <a:lvl4pPr marL="685800">
              <a:buFont typeface="Arial" panose="020B0604020202020204" pitchFamily="34" charset="0"/>
              <a:buChar char="•"/>
              <a:defRPr sz="1600"/>
            </a:lvl4pPr>
            <a:lvl5pPr marL="914400">
              <a:buFont typeface="Arial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 dirty="0"/>
              <a:t>Place sub-headline here in Palatino Linotype 24pt, indent for other </a:t>
            </a:r>
            <a:r>
              <a:rPr lang="en-US" dirty="0"/>
              <a:t>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33CFCB34-5135-4603-AA20-01F65F6EECE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228600" indent="-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Arial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Arial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228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 sub-headline here in Palatino Linotype 24pt, indent for other </a:t>
            </a:r>
            <a:r>
              <a:rPr lang="en-US" dirty="0"/>
              <a:t>levels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GTS_Purple" descr="Accenture Greater Than symbol in white">
            <a:extLst>
              <a:ext uri="{FF2B5EF4-FFF2-40B4-BE49-F238E27FC236}">
                <a16:creationId xmlns:a16="http://schemas.microsoft.com/office/drawing/2014/main" id="{660C815E-E991-4329-99A1-CCB1CAA7B4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‹N›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380999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E96B644F-A9C2-401B-8562-DC3B10FB5CF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cc_Tech_Logo_WH" descr="Accenture Technology wordmark in white">
            <a:extLst>
              <a:ext uri="{FF2B5EF4-FFF2-40B4-BE49-F238E27FC236}">
                <a16:creationId xmlns:a16="http://schemas.microsoft.com/office/drawing/2014/main" id="{DB1B6CA6-1055-4AB9-80F2-DFC2E57204D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Place subtitle here in </a:t>
            </a:r>
            <a:r>
              <a:rPr lang="en-GB" dirty="0"/>
              <a:t>Palatino Linotype </a:t>
            </a:r>
            <a:r>
              <a:rPr lang="en-US" dirty="0"/>
              <a:t>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926898" y="381000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Acc_Tech_Logo_WH" descr="Accenture Technology wordmark in white">
            <a:extLst>
              <a:ext uri="{FF2B5EF4-FFF2-40B4-BE49-F238E27FC236}">
                <a16:creationId xmlns:a16="http://schemas.microsoft.com/office/drawing/2014/main" id="{1988F40D-4722-431A-B730-026D5946724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802186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cc_Tech_Logo_WH" descr="Accenture Technology wordmark in white">
            <a:extLst>
              <a:ext uri="{FF2B5EF4-FFF2-40B4-BE49-F238E27FC236}">
                <a16:creationId xmlns:a16="http://schemas.microsoft.com/office/drawing/2014/main" id="{B3019BDC-2218-472D-95B9-F8AF00A19084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13" name="Logo_WH" descr="Accenture logo in white">
            <a:extLst>
              <a:ext uri="{FF2B5EF4-FFF2-40B4-BE49-F238E27FC236}">
                <a16:creationId xmlns:a16="http://schemas.microsoft.com/office/drawing/2014/main" id="{6E8422F7-B85B-4755-B6A1-FFEA87624FF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0" y="381000"/>
            <a:ext cx="1883664" cy="496247"/>
            <a:chOff x="1561" y="187"/>
            <a:chExt cx="4536" cy="119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4597228-D9AB-44B8-B1CD-B17ABE7714E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5BFA133-9FE4-4FB4-968A-A369A9EF6AE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Acc_Tech_Logo_WH" descr="Accenture Technology wordmark in white">
            <a:extLst>
              <a:ext uri="{FF2B5EF4-FFF2-40B4-BE49-F238E27FC236}">
                <a16:creationId xmlns:a16="http://schemas.microsoft.com/office/drawing/2014/main" id="{8308EDD5-E701-4FE4-908A-1306BCB34B6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3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26898" y="381000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Acc_Tech_Logo_WH" descr="Accenture Technology wordmark in black">
            <a:extLst>
              <a:ext uri="{FF2B5EF4-FFF2-40B4-BE49-F238E27FC236}">
                <a16:creationId xmlns:a16="http://schemas.microsoft.com/office/drawing/2014/main" id="{1990B0B6-D3AC-46CD-B95E-CF08E5F20C2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802186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Palatino Linotype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latin typeface="+mn-lt"/>
            </a:endParaRPr>
          </a:p>
        </p:txBody>
      </p:sp>
      <p:grpSp>
        <p:nvGrpSpPr>
          <p:cNvPr id="12" name="Logo_BL" descr="Accenture logo in black and purple">
            <a:extLst>
              <a:ext uri="{FF2B5EF4-FFF2-40B4-BE49-F238E27FC236}">
                <a16:creationId xmlns:a16="http://schemas.microsoft.com/office/drawing/2014/main" id="{9F19D48A-46F6-4BAE-97F3-DFACD8E22B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2636" y="382725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48F740B-2A73-4970-A31A-4A0E685E6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4A90C93-9B70-4203-9499-12D2A090A8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Acc_Tech_Logo_WH" descr="Accenture Technology wordmark in black">
            <a:extLst>
              <a:ext uri="{FF2B5EF4-FFF2-40B4-BE49-F238E27FC236}">
                <a16:creationId xmlns:a16="http://schemas.microsoft.com/office/drawing/2014/main" id="{92D407EF-C5AA-42B8-8071-5D66CF0453C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681" r:id="rId5"/>
    <p:sldLayoutId id="2147483750" r:id="rId6"/>
    <p:sldLayoutId id="2147483761" r:id="rId7"/>
    <p:sldLayoutId id="2147483649" r:id="rId8"/>
    <p:sldLayoutId id="2147483748" r:id="rId9"/>
    <p:sldLayoutId id="2147483762" r:id="rId10"/>
    <p:sldLayoutId id="2147483651" r:id="rId11"/>
    <p:sldLayoutId id="2147483721" r:id="rId12"/>
    <p:sldLayoutId id="2147483739" r:id="rId13"/>
    <p:sldLayoutId id="2147483737" r:id="rId14"/>
    <p:sldLayoutId id="2147483742" r:id="rId15"/>
    <p:sldLayoutId id="2147483724" r:id="rId16"/>
    <p:sldLayoutId id="2147483723" r:id="rId17"/>
    <p:sldLayoutId id="2147483725" r:id="rId18"/>
    <p:sldLayoutId id="2147483755" r:id="rId19"/>
    <p:sldLayoutId id="2147483757" r:id="rId20"/>
    <p:sldLayoutId id="2147483673" r:id="rId21"/>
    <p:sldLayoutId id="2147483653" r:id="rId22"/>
    <p:sldLayoutId id="2147483722" r:id="rId23"/>
    <p:sldLayoutId id="2147483693" r:id="rId24"/>
    <p:sldLayoutId id="2147483758" r:id="rId25"/>
    <p:sldLayoutId id="2147483701" r:id="rId26"/>
    <p:sldLayoutId id="2147483668" r:id="rId27"/>
    <p:sldLayoutId id="2147483707" r:id="rId28"/>
    <p:sldLayoutId id="2147483714" r:id="rId29"/>
    <p:sldLayoutId id="2147483657" r:id="rId30"/>
    <p:sldLayoutId id="2147483679" r:id="rId31"/>
    <p:sldLayoutId id="2147483661" r:id="rId32"/>
    <p:sldLayoutId id="2147483754" r:id="rId33"/>
    <p:sldLayoutId id="2147483678" r:id="rId34"/>
    <p:sldLayoutId id="2147483663" r:id="rId35"/>
    <p:sldLayoutId id="2147483667" r:id="rId36"/>
    <p:sldLayoutId id="2147483726" r:id="rId37"/>
    <p:sldLayoutId id="2147483688" r:id="rId38"/>
    <p:sldLayoutId id="2147483655" r:id="rId39"/>
    <p:sldLayoutId id="2147483745" r:id="rId40"/>
    <p:sldLayoutId id="2147483741" r:id="rId4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6B08-90E5-4430-AC0B-AEDEBA85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50510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Dividere</a:t>
            </a:r>
            <a:r>
              <a:rPr lang="en-GB" dirty="0"/>
              <a:t> il </a:t>
            </a:r>
            <a:r>
              <a:rPr lang="en-GB" dirty="0" err="1"/>
              <a:t>codice</a:t>
            </a:r>
            <a:r>
              <a:rPr lang="en-GB" dirty="0"/>
              <a:t> in parti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piccole</a:t>
            </a:r>
            <a:r>
              <a:rPr lang="en-GB" dirty="0"/>
              <a:t> e </a:t>
            </a:r>
            <a:r>
              <a:rPr lang="en-GB" dirty="0" err="1"/>
              <a:t>riutilizzabili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D4B8554-53E8-701A-9BA0-ABD7C14C8BBF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Strutturale</a:t>
            </a:r>
            <a:endParaRPr lang="en-GB" sz="1800" b="0" dirty="0">
              <a:latin typeface="+mn-lt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07060CA-008D-4D60-A819-440633120CF7}"/>
              </a:ext>
            </a:extLst>
          </p:cNvPr>
          <p:cNvSpPr txBox="1">
            <a:spLocks/>
          </p:cNvSpPr>
          <p:nvPr/>
        </p:nvSpPr>
        <p:spPr>
          <a:xfrm>
            <a:off x="1143000" y="5234646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Export/Import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68323CD-BBC8-BECD-2F92-2E1A6661E197}"/>
              </a:ext>
            </a:extLst>
          </p:cNvPr>
          <p:cNvSpPr txBox="1">
            <a:spLocks/>
          </p:cNvSpPr>
          <p:nvPr/>
        </p:nvSpPr>
        <p:spPr>
          <a:xfrm>
            <a:off x="1143000" y="5622763"/>
            <a:ext cx="2538876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Scoped declarations</a:t>
            </a:r>
          </a:p>
        </p:txBody>
      </p:sp>
    </p:spTree>
    <p:extLst>
      <p:ext uri="{BB962C8B-B14F-4D97-AF65-F5344CB8AC3E}">
        <p14:creationId xmlns:p14="http://schemas.microsoft.com/office/powerpoint/2010/main" val="11638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Mixin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Aggiungere</a:t>
            </a:r>
            <a:r>
              <a:rPr lang="en-GB" dirty="0"/>
              <a:t> </a:t>
            </a:r>
            <a:r>
              <a:rPr lang="en-GB" dirty="0" err="1"/>
              <a:t>funzionalità</a:t>
            </a:r>
            <a:r>
              <a:rPr lang="en-GB" dirty="0"/>
              <a:t> ad un </a:t>
            </a:r>
            <a:r>
              <a:rPr lang="en-GB" dirty="0" err="1"/>
              <a:t>oggetto</a:t>
            </a:r>
            <a:r>
              <a:rPr lang="en-GB" dirty="0"/>
              <a:t> senza </a:t>
            </a:r>
            <a:r>
              <a:rPr lang="en-GB" dirty="0" err="1"/>
              <a:t>vincolo</a:t>
            </a:r>
            <a:r>
              <a:rPr lang="en-GB" dirty="0"/>
              <a:t> di </a:t>
            </a:r>
            <a:r>
              <a:rPr lang="en-GB" dirty="0" err="1"/>
              <a:t>ereditarietà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99E9912-2F24-42AE-FC2F-2A43DCB4795B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Creazionale</a:t>
            </a:r>
            <a:endParaRPr lang="en-GB" sz="1800" b="0" dirty="0">
              <a:latin typeface="+mn-lt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5F49B7B-4140-DF16-FECE-2E577C2D877B}"/>
              </a:ext>
            </a:extLst>
          </p:cNvPr>
          <p:cNvSpPr txBox="1">
            <a:spLocks/>
          </p:cNvSpPr>
          <p:nvPr/>
        </p:nvSpPr>
        <p:spPr>
          <a:xfrm>
            <a:off x="1142999" y="5234646"/>
            <a:ext cx="4141099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Object.assign</a:t>
            </a:r>
            <a:r>
              <a:rPr lang="en-GB" sz="1800" b="0" dirty="0">
                <a:latin typeface="+mn-lt"/>
              </a:rPr>
              <a:t>(</a:t>
            </a:r>
            <a:r>
              <a:rPr lang="en-GB" sz="1800" b="0" dirty="0" err="1">
                <a:latin typeface="+mn-lt"/>
              </a:rPr>
              <a:t>Class.prototype</a:t>
            </a:r>
            <a:r>
              <a:rPr lang="en-GB" sz="1800" b="0" dirty="0">
                <a:latin typeface="+mn-lt"/>
              </a:rPr>
              <a:t>, </a:t>
            </a:r>
            <a:r>
              <a:rPr lang="en-GB" sz="1800" b="0" dirty="0" err="1">
                <a:latin typeface="+mn-lt"/>
              </a:rPr>
              <a:t>mixin</a:t>
            </a:r>
            <a:r>
              <a:rPr lang="en-GB" sz="1800" b="0" dirty="0">
                <a:latin typeface="+mn-lt"/>
              </a:rPr>
              <a:t>)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637C5F3-72C8-5FEC-1E1D-546330E29068}"/>
              </a:ext>
            </a:extLst>
          </p:cNvPr>
          <p:cNvSpPr txBox="1">
            <a:spLocks/>
          </p:cNvSpPr>
          <p:nvPr/>
        </p:nvSpPr>
        <p:spPr>
          <a:xfrm>
            <a:off x="1143000" y="5622763"/>
            <a:ext cx="2951570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Super.classMethod</a:t>
            </a:r>
            <a:r>
              <a:rPr lang="en-GB" sz="1800" b="0" dirty="0">
                <a:latin typeface="+mn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283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Un </a:t>
            </a:r>
            <a:r>
              <a:rPr lang="en-GB" dirty="0" err="1"/>
              <a:t>oggetto</a:t>
            </a:r>
            <a:r>
              <a:rPr lang="en-GB" dirty="0"/>
              <a:t> centrale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mette</a:t>
            </a:r>
            <a:r>
              <a:rPr lang="en-GB" dirty="0"/>
              <a:t> in </a:t>
            </a:r>
            <a:r>
              <a:rPr lang="en-GB" dirty="0" err="1"/>
              <a:t>comunicazione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senza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siano</a:t>
            </a:r>
            <a:r>
              <a:rPr lang="en-GB" dirty="0"/>
              <a:t> </a:t>
            </a:r>
            <a:r>
              <a:rPr lang="en-GB" dirty="0" err="1"/>
              <a:t>collegati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75744EC-1B10-5CB5-E89B-025AB1466D3E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Comportamentale</a:t>
            </a:r>
            <a:endParaRPr lang="en-GB" sz="1800" b="0" dirty="0">
              <a:latin typeface="+mn-lt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37ACA41E-61C4-FA05-3920-90333324F93D}"/>
              </a:ext>
            </a:extLst>
          </p:cNvPr>
          <p:cNvSpPr txBox="1">
            <a:spLocks/>
          </p:cNvSpPr>
          <p:nvPr/>
        </p:nvSpPr>
        <p:spPr>
          <a:xfrm>
            <a:off x="1142999" y="5234646"/>
            <a:ext cx="4141099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Oggetto</a:t>
            </a:r>
            <a:r>
              <a:rPr lang="en-GB" sz="1800" b="0" dirty="0">
                <a:latin typeface="+mn-lt"/>
              </a:rPr>
              <a:t> centrale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632E75AF-3258-C2AB-D316-A48F3A2EE5A6}"/>
              </a:ext>
            </a:extLst>
          </p:cNvPr>
          <p:cNvSpPr txBox="1">
            <a:spLocks/>
          </p:cNvSpPr>
          <p:nvPr/>
        </p:nvSpPr>
        <p:spPr>
          <a:xfrm>
            <a:off x="1143000" y="5622763"/>
            <a:ext cx="2951570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Oggetti</a:t>
            </a:r>
            <a:r>
              <a:rPr lang="en-GB" sz="1800" b="0" dirty="0">
                <a:latin typeface="+mn-lt"/>
              </a:rPr>
              <a:t> </a:t>
            </a:r>
            <a:r>
              <a:rPr lang="en-GB" sz="1800" b="0" dirty="0" err="1">
                <a:latin typeface="+mn-lt"/>
              </a:rPr>
              <a:t>esterni</a:t>
            </a:r>
            <a:endParaRPr lang="en-GB" sz="1800" b="0" dirty="0">
              <a:latin typeface="+mn-lt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DCEE44E6-9A8A-B3B3-DEA6-78E136D5AC2F}"/>
              </a:ext>
            </a:extLst>
          </p:cNvPr>
          <p:cNvSpPr txBox="1">
            <a:spLocks/>
          </p:cNvSpPr>
          <p:nvPr/>
        </p:nvSpPr>
        <p:spPr>
          <a:xfrm>
            <a:off x="3689967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Creazione</a:t>
            </a:r>
            <a:r>
              <a:rPr lang="en-GB" sz="1800" b="0" dirty="0">
                <a:latin typeface="+mn-lt"/>
              </a:rPr>
              <a:t> </a:t>
            </a:r>
            <a:r>
              <a:rPr lang="en-GB" sz="1800" b="0" dirty="0" err="1">
                <a:latin typeface="+mn-lt"/>
              </a:rPr>
              <a:t>istanze</a:t>
            </a:r>
            <a:endParaRPr lang="en-GB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317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Flyweight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7"/>
            <a:ext cx="3063030" cy="2422071"/>
          </a:xfrm>
        </p:spPr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Ridurre</a:t>
            </a:r>
            <a:r>
              <a:rPr lang="en-GB" dirty="0"/>
              <a:t> il </a:t>
            </a:r>
            <a:r>
              <a:rPr lang="en-GB" dirty="0" err="1"/>
              <a:t>consumo</a:t>
            </a:r>
            <a:r>
              <a:rPr lang="en-GB" dirty="0"/>
              <a:t> di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riutilizzando</a:t>
            </a:r>
            <a:r>
              <a:rPr lang="en-GB" dirty="0"/>
              <a:t> la </a:t>
            </a:r>
            <a:r>
              <a:rPr lang="en-GB" dirty="0" err="1"/>
              <a:t>stessa</a:t>
            </a:r>
            <a:r>
              <a:rPr lang="en-GB" dirty="0"/>
              <a:t> </a:t>
            </a:r>
            <a:r>
              <a:rPr lang="en-GB" dirty="0" err="1"/>
              <a:t>istanza</a:t>
            </a:r>
            <a:r>
              <a:rPr lang="en-GB" dirty="0"/>
              <a:t> per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simili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58C37EE-3DB5-09B0-49B8-8F38725D86CF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Strutturale</a:t>
            </a:r>
            <a:endParaRPr lang="en-GB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913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6" y="3889827"/>
            <a:ext cx="3273509" cy="2422071"/>
          </a:xfrm>
        </p:spPr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Creare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invece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utilizzando</a:t>
            </a:r>
            <a:r>
              <a:rPr lang="en-GB" dirty="0"/>
              <a:t> un </a:t>
            </a:r>
            <a:r>
              <a:rPr lang="en-GB" dirty="0" err="1"/>
              <a:t>costruttore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3BE8631-0CE6-290D-DCB1-DBA8E80946F7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Creazionale</a:t>
            </a:r>
            <a:endParaRPr lang="en-GB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27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#10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27" y="3889827"/>
            <a:ext cx="3224870" cy="2422071"/>
          </a:xfrm>
        </p:spPr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Dividere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target </a:t>
            </a:r>
            <a:r>
              <a:rPr lang="en-GB" dirty="0" err="1"/>
              <a:t>dai</a:t>
            </a:r>
            <a:r>
              <a:rPr lang="en-GB" dirty="0"/>
              <a:t> </a:t>
            </a:r>
            <a:r>
              <a:rPr lang="en-GB" dirty="0" err="1"/>
              <a:t>suoi</a:t>
            </a:r>
            <a:r>
              <a:rPr lang="en-GB" dirty="0"/>
              <a:t> task </a:t>
            </a:r>
            <a:r>
              <a:rPr lang="en-GB" dirty="0" err="1"/>
              <a:t>d’esecuzione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un commando in input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DC5C9AE-C049-6B31-923C-8A0B50162CA1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Comportamentale</a:t>
            </a:r>
            <a:endParaRPr lang="en-GB" sz="1800" b="0" dirty="0">
              <a:latin typeface="+mn-lt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D2E6ECA-1AC1-5093-CD42-F36240937633}"/>
              </a:ext>
            </a:extLst>
          </p:cNvPr>
          <p:cNvSpPr txBox="1">
            <a:spLocks/>
          </p:cNvSpPr>
          <p:nvPr/>
        </p:nvSpPr>
        <p:spPr>
          <a:xfrm>
            <a:off x="1142999" y="5234646"/>
            <a:ext cx="4141099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Istanza</a:t>
            </a:r>
            <a:r>
              <a:rPr lang="en-GB" sz="1800" b="0" dirty="0">
                <a:latin typeface="+mn-lt"/>
              </a:rPr>
              <a:t> </a:t>
            </a:r>
            <a:r>
              <a:rPr lang="en-GB" sz="1800" b="0" dirty="0" err="1">
                <a:latin typeface="+mn-lt"/>
              </a:rPr>
              <a:t>principale</a:t>
            </a:r>
            <a:endParaRPr lang="en-GB" sz="1800" b="0" dirty="0">
              <a:latin typeface="+mn-lt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325AFA8-7536-E633-043B-8932BC364C53}"/>
              </a:ext>
            </a:extLst>
          </p:cNvPr>
          <p:cNvSpPr txBox="1">
            <a:spLocks/>
          </p:cNvSpPr>
          <p:nvPr/>
        </p:nvSpPr>
        <p:spPr>
          <a:xfrm>
            <a:off x="1143000" y="5622763"/>
            <a:ext cx="230216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Istanza</a:t>
            </a:r>
            <a:r>
              <a:rPr lang="en-GB" sz="1800" b="0" dirty="0">
                <a:latin typeface="+mn-lt"/>
              </a:rPr>
              <a:t> command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C7654D7D-A957-FFDC-849F-F3EBEE82EB12}"/>
              </a:ext>
            </a:extLst>
          </p:cNvPr>
          <p:cNvSpPr txBox="1">
            <a:spLocks/>
          </p:cNvSpPr>
          <p:nvPr/>
        </p:nvSpPr>
        <p:spPr>
          <a:xfrm>
            <a:off x="3689967" y="4846529"/>
            <a:ext cx="2489160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Task di </a:t>
            </a:r>
            <a:r>
              <a:rPr lang="en-GB" sz="1800" b="0" dirty="0" err="1">
                <a:latin typeface="+mn-lt"/>
              </a:rPr>
              <a:t>esecuzione</a:t>
            </a:r>
            <a:endParaRPr lang="en-GB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76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50FE7-1EF3-4809-8B6B-17F80930B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9C805-7DB5-45F1-9481-6379697BE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58C8839-32F8-2948-1ED5-9C80997C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60" y="944745"/>
            <a:ext cx="6624680" cy="49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0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2FC18-32C4-4C31-95F9-1B65B1F6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1000"/>
            <a:ext cx="6423052" cy="3915092"/>
          </a:xfrm>
        </p:spPr>
        <p:txBody>
          <a:bodyPr/>
          <a:lstStyle/>
          <a:p>
            <a:r>
              <a:rPr lang="en-GB" dirty="0"/>
              <a:t>Cosa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design patterns?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95FB7-4700-4E03-BBDB-C5FC6AEFC31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C3EDF-7D22-4BBE-8347-4B8BDA4D5E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9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2FC18-32C4-4C31-95F9-1B65B1F6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1000"/>
            <a:ext cx="6423052" cy="3915092"/>
          </a:xfrm>
        </p:spPr>
        <p:txBody>
          <a:bodyPr/>
          <a:lstStyle/>
          <a:p>
            <a:r>
              <a:rPr lang="en-GB" dirty="0" err="1"/>
              <a:t>Quali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vantaggi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95FB7-4700-4E03-BBDB-C5FC6AEFC31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C3EDF-7D22-4BBE-8347-4B8BDA4D5E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3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95FB7-4700-4E03-BBDB-C5FC6AEFC31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C3EDF-7D22-4BBE-8347-4B8BDA4D5E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D8EB41B-C492-1F71-D71D-DF0436F558BD}"/>
              </a:ext>
            </a:extLst>
          </p:cNvPr>
          <p:cNvSpPr txBox="1">
            <a:spLocks/>
          </p:cNvSpPr>
          <p:nvPr/>
        </p:nvSpPr>
        <p:spPr>
          <a:xfrm>
            <a:off x="1143000" y="2733575"/>
            <a:ext cx="6423052" cy="8670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Classificazione</a:t>
            </a:r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031E501-A635-AD1C-0301-F557E818F0E4}"/>
              </a:ext>
            </a:extLst>
          </p:cNvPr>
          <p:cNvSpPr txBox="1">
            <a:spLocks/>
          </p:cNvSpPr>
          <p:nvPr/>
        </p:nvSpPr>
        <p:spPr>
          <a:xfrm>
            <a:off x="1143001" y="3763476"/>
            <a:ext cx="4795786" cy="4638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3200" b="0" dirty="0">
                <a:latin typeface="+mn-lt"/>
              </a:rPr>
              <a:t>Pattern </a:t>
            </a:r>
            <a:r>
              <a:rPr lang="en-GB" sz="3200" b="0" dirty="0" err="1">
                <a:latin typeface="+mn-lt"/>
              </a:rPr>
              <a:t>strutturali</a:t>
            </a:r>
            <a:endParaRPr lang="en-GB" sz="3200" b="0" dirty="0">
              <a:latin typeface="+mn-lt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D77934-19ED-2E99-16D3-9A5FBD2306A8}"/>
              </a:ext>
            </a:extLst>
          </p:cNvPr>
          <p:cNvSpPr txBox="1">
            <a:spLocks/>
          </p:cNvSpPr>
          <p:nvPr/>
        </p:nvSpPr>
        <p:spPr>
          <a:xfrm>
            <a:off x="1143000" y="4494840"/>
            <a:ext cx="6172200" cy="4638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3200" b="0" dirty="0">
                <a:latin typeface="+mn-lt"/>
              </a:rPr>
              <a:t>Pattern </a:t>
            </a:r>
            <a:r>
              <a:rPr lang="en-GB" sz="3200" b="0" dirty="0" err="1">
                <a:latin typeface="+mn-lt"/>
              </a:rPr>
              <a:t>comportamentali</a:t>
            </a:r>
            <a:endParaRPr lang="en-GB" sz="3200" b="0" dirty="0">
              <a:latin typeface="+mn-lt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F6297AA0-5A33-2D16-EFB1-D0AC0CA7E513}"/>
              </a:ext>
            </a:extLst>
          </p:cNvPr>
          <p:cNvSpPr txBox="1">
            <a:spLocks/>
          </p:cNvSpPr>
          <p:nvPr/>
        </p:nvSpPr>
        <p:spPr>
          <a:xfrm>
            <a:off x="1143000" y="3034119"/>
            <a:ext cx="4795787" cy="4638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3200" b="0" dirty="0">
                <a:latin typeface="+mn-lt"/>
              </a:rPr>
              <a:t>Pattern </a:t>
            </a:r>
            <a:r>
              <a:rPr lang="en-GB" sz="3200" b="0" dirty="0" err="1">
                <a:latin typeface="+mn-lt"/>
              </a:rPr>
              <a:t>creazionali</a:t>
            </a:r>
            <a:endParaRPr lang="en-GB" sz="3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781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9236 " pathEditMode="relative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050A-F3DB-4B0A-8C3E-8F4D3EE9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 JavaScript design patterns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50FE7-1EF3-4809-8B6B-17F80930B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9C805-7DB5-45F1-9481-6379697BE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89828"/>
            <a:ext cx="6186713" cy="706448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Un’unica</a:t>
            </a:r>
            <a:r>
              <a:rPr lang="en-GB" dirty="0"/>
              <a:t> </a:t>
            </a:r>
            <a:r>
              <a:rPr lang="en-GB" dirty="0" err="1"/>
              <a:t>istanza</a:t>
            </a:r>
            <a:r>
              <a:rPr lang="en-GB" dirty="0"/>
              <a:t> </a:t>
            </a:r>
            <a:r>
              <a:rPr lang="en-GB" dirty="0" err="1"/>
              <a:t>condivisa</a:t>
            </a:r>
            <a:r>
              <a:rPr lang="en-GB" dirty="0"/>
              <a:t> per </a:t>
            </a:r>
            <a:r>
              <a:rPr lang="en-GB" dirty="0" err="1"/>
              <a:t>tutta</a:t>
            </a:r>
            <a:r>
              <a:rPr lang="en-GB" dirty="0"/>
              <a:t> </a:t>
            </a:r>
            <a:r>
              <a:rPr lang="en-GB" dirty="0" err="1"/>
              <a:t>l’applicazione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C7E15D5-A1C5-9A08-8AC8-14AE46F77291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Creazionale</a:t>
            </a:r>
            <a:endParaRPr lang="en-GB" sz="1800" b="0" dirty="0">
              <a:latin typeface="+mn-lt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E71A9FE-CEA1-E3D9-8DA7-2525CDAD5914}"/>
              </a:ext>
            </a:extLst>
          </p:cNvPr>
          <p:cNvSpPr txBox="1">
            <a:spLocks/>
          </p:cNvSpPr>
          <p:nvPr/>
        </p:nvSpPr>
        <p:spPr>
          <a:xfrm>
            <a:off x="1143000" y="5234646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Object.freeze</a:t>
            </a:r>
            <a:r>
              <a:rPr lang="en-GB" sz="1800" b="0" dirty="0">
                <a:latin typeface="+mn-lt"/>
              </a:rPr>
              <a:t>()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4D8EDBF4-63BA-743C-3F03-DBC50726103E}"/>
              </a:ext>
            </a:extLst>
          </p:cNvPr>
          <p:cNvSpPr txBox="1">
            <a:spLocks/>
          </p:cNvSpPr>
          <p:nvPr/>
        </p:nvSpPr>
        <p:spPr>
          <a:xfrm>
            <a:off x="1143000" y="5622763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State manager</a:t>
            </a:r>
          </a:p>
        </p:txBody>
      </p:sp>
    </p:spTree>
    <p:extLst>
      <p:ext uri="{BB962C8B-B14F-4D97-AF65-F5344CB8AC3E}">
        <p14:creationId xmlns:p14="http://schemas.microsoft.com/office/powerpoint/2010/main" val="12795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Interagire</a:t>
            </a:r>
            <a:r>
              <a:rPr lang="en-GB" dirty="0"/>
              <a:t> con un </a:t>
            </a:r>
            <a:r>
              <a:rPr lang="en-GB" dirty="0" err="1"/>
              <a:t>oggetto</a:t>
            </a:r>
            <a:r>
              <a:rPr lang="en-GB" dirty="0"/>
              <a:t> in modo </a:t>
            </a:r>
            <a:r>
              <a:rPr lang="en-GB" dirty="0" err="1"/>
              <a:t>controllato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A901C8A-379C-26E6-43A3-8EB1269D1DB4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Strutturale</a:t>
            </a:r>
            <a:endParaRPr lang="en-GB" sz="1800" b="0" dirty="0">
              <a:latin typeface="+mn-lt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65FB5F1-7556-ECA1-132B-7DD216D6A500}"/>
              </a:ext>
            </a:extLst>
          </p:cNvPr>
          <p:cNvSpPr txBox="1">
            <a:spLocks/>
          </p:cNvSpPr>
          <p:nvPr/>
        </p:nvSpPr>
        <p:spPr>
          <a:xfrm>
            <a:off x="1142999" y="5234646"/>
            <a:ext cx="3072951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new Proxy(object, handler)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60986B6-7AE9-EA02-870F-1AF54ACADD84}"/>
              </a:ext>
            </a:extLst>
          </p:cNvPr>
          <p:cNvSpPr txBox="1">
            <a:spLocks/>
          </p:cNvSpPr>
          <p:nvPr/>
        </p:nvSpPr>
        <p:spPr>
          <a:xfrm>
            <a:off x="1143000" y="5622763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Reflect</a:t>
            </a:r>
          </a:p>
        </p:txBody>
      </p:sp>
    </p:spTree>
    <p:extLst>
      <p:ext uri="{BB962C8B-B14F-4D97-AF65-F5344CB8AC3E}">
        <p14:creationId xmlns:p14="http://schemas.microsoft.com/office/powerpoint/2010/main" val="9623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Condividere</a:t>
            </a:r>
            <a:r>
              <a:rPr lang="en-GB" dirty="0"/>
              <a:t> </a:t>
            </a:r>
            <a:r>
              <a:rPr lang="en-GB" dirty="0" err="1"/>
              <a:t>proprietà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tipo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1C486A-1E40-028D-BD36-5C5DCD3B7E12}"/>
              </a:ext>
            </a:extLst>
          </p:cNvPr>
          <p:cNvSpPr txBox="1"/>
          <p:nvPr/>
        </p:nvSpPr>
        <p:spPr>
          <a:xfrm>
            <a:off x="2403335" y="37789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it-IT" noProof="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1F70C4C-DDE8-EEE2-463D-7BCE4ECAF98F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Creazionale</a:t>
            </a:r>
            <a:endParaRPr lang="en-GB" sz="1800" b="0" dirty="0">
              <a:latin typeface="+mn-lt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3E0B195-E70A-6FE8-6320-14B68648F53A}"/>
              </a:ext>
            </a:extLst>
          </p:cNvPr>
          <p:cNvSpPr txBox="1">
            <a:spLocks/>
          </p:cNvSpPr>
          <p:nvPr/>
        </p:nvSpPr>
        <p:spPr>
          <a:xfrm>
            <a:off x="1143000" y="5234646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Ereditarietà</a:t>
            </a:r>
            <a:endParaRPr lang="en-GB" sz="1800" b="0" dirty="0">
              <a:latin typeface="+mn-lt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78FDC3A-4835-C5C3-DBEE-53A58A9A35E6}"/>
              </a:ext>
            </a:extLst>
          </p:cNvPr>
          <p:cNvSpPr txBox="1">
            <a:spLocks/>
          </p:cNvSpPr>
          <p:nvPr/>
        </p:nvSpPr>
        <p:spPr>
          <a:xfrm>
            <a:off x="1143000" y="5622763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Prototype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D65D5B3-E78E-F23D-CFFA-C362018BCEF6}"/>
              </a:ext>
            </a:extLst>
          </p:cNvPr>
          <p:cNvSpPr txBox="1">
            <a:spLocks/>
          </p:cNvSpPr>
          <p:nvPr/>
        </p:nvSpPr>
        <p:spPr>
          <a:xfrm>
            <a:off x="3398655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__proto__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3380339-4FB0-75D0-0B60-F479C7919715}"/>
              </a:ext>
            </a:extLst>
          </p:cNvPr>
          <p:cNvSpPr txBox="1">
            <a:spLocks/>
          </p:cNvSpPr>
          <p:nvPr/>
        </p:nvSpPr>
        <p:spPr>
          <a:xfrm>
            <a:off x="3398654" y="5234646"/>
            <a:ext cx="2969777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Object.getPrototypeOf</a:t>
            </a:r>
            <a:r>
              <a:rPr lang="en-GB" sz="1800" b="0" dirty="0">
                <a:latin typeface="+mn-lt"/>
              </a:rPr>
              <a:t>()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7A3898-CBB1-3625-F28D-EF2B27DD356D}"/>
              </a:ext>
            </a:extLst>
          </p:cNvPr>
          <p:cNvSpPr txBox="1">
            <a:spLocks/>
          </p:cNvSpPr>
          <p:nvPr/>
        </p:nvSpPr>
        <p:spPr>
          <a:xfrm>
            <a:off x="3398655" y="5622763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Object.create</a:t>
            </a:r>
            <a:r>
              <a:rPr lang="en-GB" sz="1800" b="0" dirty="0">
                <a:latin typeface="+mn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81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00BA-28CE-44DC-AE23-483AFE1D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594B6-5347-4FFF-9E9C-CD62B1E6319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FC16E-6F89-4FD3-83CD-58FAD613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/>
              <a:t>Notificare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subscriber </a:t>
            </a:r>
            <a:r>
              <a:rPr lang="en-GB" dirty="0" err="1"/>
              <a:t>all’occorrenza</a:t>
            </a:r>
            <a:r>
              <a:rPr lang="en-GB" dirty="0"/>
              <a:t> di un </a:t>
            </a:r>
            <a:r>
              <a:rPr lang="en-GB" dirty="0" err="1"/>
              <a:t>evento</a:t>
            </a:r>
            <a:r>
              <a:rPr lang="en-GB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86E1-0071-4E8C-91E1-1A323FD0D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88350-F0D7-4BD8-9351-DF02431023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CF5DB9-8015-E576-AB70-451038ABBADB}"/>
              </a:ext>
            </a:extLst>
          </p:cNvPr>
          <p:cNvSpPr txBox="1">
            <a:spLocks/>
          </p:cNvSpPr>
          <p:nvPr/>
        </p:nvSpPr>
        <p:spPr>
          <a:xfrm>
            <a:off x="1143000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 err="1">
                <a:latin typeface="+mn-lt"/>
              </a:rPr>
              <a:t>Comportamentale</a:t>
            </a:r>
            <a:endParaRPr lang="en-GB" sz="1800" b="0" dirty="0">
              <a:latin typeface="+mn-lt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B3BAE12-4EEA-BC6F-A944-95DC0AA90C34}"/>
              </a:ext>
            </a:extLst>
          </p:cNvPr>
          <p:cNvSpPr txBox="1">
            <a:spLocks/>
          </p:cNvSpPr>
          <p:nvPr/>
        </p:nvSpPr>
        <p:spPr>
          <a:xfrm>
            <a:off x="1143000" y="5234646"/>
            <a:ext cx="2684530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Reactive programming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234F19B-8A2F-5D4A-71F3-9D20E03F9EC7}"/>
              </a:ext>
            </a:extLst>
          </p:cNvPr>
          <p:cNvSpPr txBox="1">
            <a:spLocks/>
          </p:cNvSpPr>
          <p:nvPr/>
        </p:nvSpPr>
        <p:spPr>
          <a:xfrm>
            <a:off x="1143000" y="5622763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Observer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A939E23-F6BA-5BDA-2FE2-9099D1F61662}"/>
              </a:ext>
            </a:extLst>
          </p:cNvPr>
          <p:cNvSpPr txBox="1">
            <a:spLocks/>
          </p:cNvSpPr>
          <p:nvPr/>
        </p:nvSpPr>
        <p:spPr>
          <a:xfrm>
            <a:off x="4062199" y="4846529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Subscribe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4EBA473-D512-6304-0784-20A725699B87}"/>
              </a:ext>
            </a:extLst>
          </p:cNvPr>
          <p:cNvSpPr txBox="1">
            <a:spLocks/>
          </p:cNvSpPr>
          <p:nvPr/>
        </p:nvSpPr>
        <p:spPr>
          <a:xfrm>
            <a:off x="4062198" y="5234646"/>
            <a:ext cx="2969777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Unsubscribe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7CB3B6D-E4CC-8B65-3702-A7B19E4D3DAA}"/>
              </a:ext>
            </a:extLst>
          </p:cNvPr>
          <p:cNvSpPr txBox="1">
            <a:spLocks/>
          </p:cNvSpPr>
          <p:nvPr/>
        </p:nvSpPr>
        <p:spPr>
          <a:xfrm>
            <a:off x="4062199" y="5622763"/>
            <a:ext cx="2134274" cy="275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dirty="0">
                <a:latin typeface="+mn-lt"/>
              </a:rPr>
              <a:t>Notify</a:t>
            </a:r>
          </a:p>
        </p:txBody>
      </p:sp>
    </p:spTree>
    <p:extLst>
      <p:ext uri="{BB962C8B-B14F-4D97-AF65-F5344CB8AC3E}">
        <p14:creationId xmlns:p14="http://schemas.microsoft.com/office/powerpoint/2010/main" val="17499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Technology_Arial_20220110" id="{B89F576D-7579-D344-A243-8B794EECACB9}" vid="{EA2D9C10-5C70-1444-9AA6-9B82E5C718FA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68F88AD5035B41823DBAC77DB5C8F3" ma:contentTypeVersion="13" ma:contentTypeDescription="Create a new document." ma:contentTypeScope="" ma:versionID="3bd480efa581ec32019da36687964953">
  <xsd:schema xmlns:xsd="http://www.w3.org/2001/XMLSchema" xmlns:xs="http://www.w3.org/2001/XMLSchema" xmlns:p="http://schemas.microsoft.com/office/2006/metadata/properties" xmlns:ns3="f09dec34-126f-4759-b06d-a920de720ce4" xmlns:ns4="17c09f85-56e7-4417-b5d2-7fa4154de313" targetNamespace="http://schemas.microsoft.com/office/2006/metadata/properties" ma:root="true" ma:fieldsID="61487543e129026131e44145181c9b8f" ns3:_="" ns4:_="">
    <xsd:import namespace="f09dec34-126f-4759-b06d-a920de720ce4"/>
    <xsd:import namespace="17c09f85-56e7-4417-b5d2-7fa4154de3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dec34-126f-4759-b06d-a920de720c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09f85-56e7-4417-b5d2-7fa4154de31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63A2E8-A24E-4685-8984-397568C8D0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9dec34-126f-4759-b06d-a920de720ce4"/>
    <ds:schemaRef ds:uri="17c09f85-56e7-4417-b5d2-7fa4154de3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f09dec34-126f-4759-b06d-a920de720ce4"/>
    <ds:schemaRef ds:uri="http://schemas.openxmlformats.org/package/2006/metadata/core-properties"/>
    <ds:schemaRef ds:uri="http://schemas.microsoft.com/office/infopath/2007/PartnerControls"/>
    <ds:schemaRef ds:uri="17c09f85-56e7-4417-b5d2-7fa4154de31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592</TotalTime>
  <Words>1015</Words>
  <Application>Microsoft Macintosh PowerPoint</Application>
  <PresentationFormat>Widescreen</PresentationFormat>
  <Paragraphs>232</Paragraphs>
  <Slides>17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Inter UI</vt:lpstr>
      <vt:lpstr>Palatino Linotype</vt:lpstr>
      <vt:lpstr>System Font</vt:lpstr>
      <vt:lpstr>Wingdings</vt:lpstr>
      <vt:lpstr>Accenture 2020</vt:lpstr>
      <vt:lpstr>Design Patterns</vt:lpstr>
      <vt:lpstr>Cosa sono i design patterns?</vt:lpstr>
      <vt:lpstr>Quali sono i vantaggi?</vt:lpstr>
      <vt:lpstr>Presentazione standard di PowerPoint</vt:lpstr>
      <vt:lpstr>10 JavaScript design patterns</vt:lpstr>
      <vt:lpstr>Singleton</vt:lpstr>
      <vt:lpstr>Proxy</vt:lpstr>
      <vt:lpstr>Prototype</vt:lpstr>
      <vt:lpstr>Observer</vt:lpstr>
      <vt:lpstr>Module</vt:lpstr>
      <vt:lpstr>Mixin</vt:lpstr>
      <vt:lpstr>Middleware</vt:lpstr>
      <vt:lpstr>Flyweight</vt:lpstr>
      <vt:lpstr>Factory</vt:lpstr>
      <vt:lpstr>Command</vt:lpstr>
      <vt:lpstr>Presentazione standard di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subject>Accenture PowerPoint Template 16x9 Arial</dc:subject>
  <dc:creator>Colombo, Giorgio Salvatore</dc:creator>
  <cp:lastModifiedBy>Colombo, Giorgio Salvatore</cp:lastModifiedBy>
  <cp:revision>28</cp:revision>
  <cp:lastPrinted>2020-11-17T04:05:48Z</cp:lastPrinted>
  <dcterms:created xsi:type="dcterms:W3CDTF">2022-10-16T12:49:16Z</dcterms:created>
  <dcterms:modified xsi:type="dcterms:W3CDTF">2022-10-18T21:16:11Z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0x010100A368F88AD5035B41823DBAC77DB5C8F3</vt:lpwstr>
  </property>
</Properties>
</file>